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16"/>
  </p:notesMasterIdLst>
  <p:sldIdLst>
    <p:sldId id="256" r:id="rId2"/>
    <p:sldId id="286" r:id="rId3"/>
    <p:sldId id="276" r:id="rId4"/>
    <p:sldId id="283" r:id="rId5"/>
    <p:sldId id="282" r:id="rId6"/>
    <p:sldId id="264" r:id="rId7"/>
    <p:sldId id="279" r:id="rId8"/>
    <p:sldId id="287" r:id="rId9"/>
    <p:sldId id="280" r:id="rId10"/>
    <p:sldId id="284" r:id="rId11"/>
    <p:sldId id="260" r:id="rId12"/>
    <p:sldId id="281" r:id="rId13"/>
    <p:sldId id="26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897" autoAdjust="0"/>
  </p:normalViewPr>
  <p:slideViewPr>
    <p:cSldViewPr snapToGrid="0" snapToObjects="1">
      <p:cViewPr varScale="1">
        <p:scale>
          <a:sx n="100" d="100"/>
          <a:sy n="100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6B379-45D7-614A-8E25-B8D9CE1C4A48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0D861-3D69-9242-ABEF-35930A747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9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 am going to talk about phasing and imputation of 1,372 Goat WGS data; how we are using this data for developing phasing and imputation pipeline, with the goal of using this data for GWAS fine mapping, meta-analysis and genomic prediction. I am not going to discuss much background on imputation as we all in this group know about it and we also discussed about it in earlier meetings.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discussed earlier the objective….all the different continents and breeds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have more Asian and </a:t>
            </a:r>
            <a:r>
              <a:rPr lang="en-US" dirty="0" err="1"/>
              <a:t>eruopean</a:t>
            </a:r>
            <a:r>
              <a:rPr lang="en-US" dirty="0"/>
              <a:t> samples 1159</a:t>
            </a:r>
          </a:p>
          <a:p>
            <a:endParaRPr lang="en-US" dirty="0"/>
          </a:p>
          <a:p>
            <a:r>
              <a:rPr lang="en-US" dirty="0"/>
              <a:t>Qc filtered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9364-F515-4AF9-B9AE-68E6176F95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qc filtered </a:t>
            </a:r>
            <a:r>
              <a:rPr lang="en-US" dirty="0" err="1"/>
              <a:t>vcf</a:t>
            </a:r>
            <a:r>
              <a:rPr lang="en-US" dirty="0"/>
              <a:t> files from </a:t>
            </a:r>
            <a:r>
              <a:rPr lang="en-US" dirty="0" err="1"/>
              <a:t>VarGoat</a:t>
            </a:r>
            <a:r>
              <a:rPr lang="en-US" dirty="0"/>
              <a:t> new WGS data set was used for this analysis. </a:t>
            </a:r>
          </a:p>
          <a:p>
            <a:r>
              <a:rPr lang="en-US" dirty="0"/>
              <a:t>This data set has increase in Asian and European samples from last data set of 1,159 animals.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99364-F515-4AF9-B9AE-68E6176F95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7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6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Colli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L.,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Milanesi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M.,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Talenti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A.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Genome-wide SNP profiling of worldwide goat populations reveals strong partitioning of diversity and highlights post-domestication migration routes.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Genet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-apple-system"/>
              </a:rPr>
              <a:t>Sel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-apple-system"/>
              </a:rPr>
              <a:t>Evol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50, 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58 (2018). https://doi.org/10.1186/s12711-018-0422-x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55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approach is currently used in US genomic evaluation in dairy cattle.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2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performance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0D861-3D69-9242-ABEF-35930A747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99DC-67D2-D94A-9637-3FA4AE192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54609-3842-A941-91E0-264C3CFCB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9C471-3E56-C14B-8535-780806C4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7F9B-70B2-1048-84A9-E81546D2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B8B09-3657-C740-856F-500F0A24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2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584-753E-AD49-B988-24387AAB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5F7D3-1B13-8749-A508-0102CA0E2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D81BD-786F-5848-93DB-B37EF359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B81A-6034-874E-858E-EE6532B6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969C-D253-3943-B5E9-DA340F58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4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AC0BF-AF86-C542-8811-73D1D3202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56E67-4785-A848-AE4E-C4DEB0A90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5409C-C9AA-2248-8279-AA5134C0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980A5-AC9A-7A43-8E9C-5C0F2C4E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A365-600A-D14A-A38A-C7A35513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4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22C9-A8F8-D248-926E-77EA0C2F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DE6B-81D0-FB46-B8B6-78DCA576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976DC-D268-EC46-AF09-9167E99A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50DE-C7FE-7241-A346-C156F770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4F2D5-D0B0-A645-88A3-9E338CB9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3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1200-E37E-9040-9334-C4043947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DDBAE-C826-C640-852C-E190756FD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7CAB1-9E61-0E4C-AE1A-CCB30C03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BE98-A25B-B642-A034-373AB2B7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2C35F-0D34-074E-A7DB-97445253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1682-356E-8145-92E3-5F3928F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00FE-FC81-834F-8322-4FF915C62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7B571-3BA8-7640-B357-D9CDAEE20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3C224-B1E5-8E4B-9402-7E962C81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26D1B-2FED-404D-A492-BE278A3B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E9F6C-45CF-1B47-B176-D359C8C0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4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70E5-F6CF-4E42-8EE8-D3B8D77E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5AD6-856A-FB49-95B2-00E03A2FE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42BF-B8F6-6A40-AA1F-BCA84A30A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92DE3-F944-7745-B580-BC3917DB3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3E592-C74A-D840-98FF-077995271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FF38D-F748-534C-AB95-EAEA35A3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AA0F1-B899-B94F-B023-4AB824A7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AE8EC-79D3-7446-999E-5ACF9CB3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9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287C-0DEE-5F48-9AF0-50EF65EF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CBAC0-B916-DA4C-A382-B115F777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5D237-D580-F743-A0E3-B63E4F18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187B7-5267-E046-B0B4-80FE3B6E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6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55E96-B225-734C-97D2-414BE80E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E10D9-7C67-804A-BE28-DDC625AE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786B0-BB66-B241-A2FB-A7497BC8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6D7A-B594-1144-BF63-E72CAF4E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D58ED-3B8E-BB40-BE72-0281C9D68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4F838-4248-564C-B73E-DD95A0013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9E4C2-2878-8048-A498-860026BD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D748F-E56D-AD4D-A7CB-EE3A3D9D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C466D-DFC0-1744-8A3E-C2113009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1DAF-E091-D44C-BC21-F0BE1E23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D1298-A998-1D47-AB64-F36CCA220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6A531-20DB-9044-8FFC-6EF8A4128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4F783-DB1C-B643-A091-F824B525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A9B42-7FA1-B64C-B0A2-3917C553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1B0C8-D819-5F48-AE86-C5D9244A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4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0EC87-6C57-EF4E-85BB-1AFDFA34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4156D-A0FE-0B41-BB5A-9A6D967CC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C8B54-D4B3-3743-B425-B08713D95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7/21/2022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DA584-1B47-614D-A9AB-3F07EFAA3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B00E-00B1-0B40-9C1B-0FEEA649D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7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106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7D4DB-69C8-674F-B84E-FB7457405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Phasing and Imputation of 1,372 Diverse Goat Whole Genome Sequence Data : Optimal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67B22-E2B7-9048-96EB-69A8D2250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278" y="1645723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7F91FF"/>
                </a:solidFill>
              </a:rPr>
              <a:t>VarGoats WG12 Imputation</a:t>
            </a:r>
          </a:p>
        </p:txBody>
      </p: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rganism Image">
            <a:extLst>
              <a:ext uri="{FF2B5EF4-FFF2-40B4-BE49-F238E27FC236}">
                <a16:creationId xmlns:a16="http://schemas.microsoft.com/office/drawing/2014/main" id="{014910D2-2B55-784E-BCC2-527FA2FFE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r="-1" b="9855"/>
          <a:stretch/>
        </p:blipFill>
        <p:spPr bwMode="auto">
          <a:xfrm>
            <a:off x="1283054" y="2426818"/>
            <a:ext cx="3552942" cy="3997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1image1923168">
            <a:extLst>
              <a:ext uri="{FF2B5EF4-FFF2-40B4-BE49-F238E27FC236}">
                <a16:creationId xmlns:a16="http://schemas.microsoft.com/office/drawing/2014/main" id="{8E3B82C9-D70B-AE45-A34A-3CFACD3D2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r="16406" b="-3"/>
          <a:stretch/>
        </p:blipFill>
        <p:spPr bwMode="auto">
          <a:xfrm>
            <a:off x="7395411" y="2426818"/>
            <a:ext cx="3555240" cy="3997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8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5011-61E4-4E46-B4C0-77B94E3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9669-CDC6-4BCF-B26A-0BC79FF1D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03767" cy="4351338"/>
          </a:xfrm>
        </p:spPr>
        <p:txBody>
          <a:bodyPr/>
          <a:lstStyle/>
          <a:p>
            <a:pPr lvl="1"/>
            <a:r>
              <a:rPr lang="en-US" dirty="0"/>
              <a:t>Leave one out cross validation of 30 random samples (reduced to 50K and imputed back to WGS)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: Can estimate when true genotypes are unknown (AGHJ 69:1-14)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Accuracy of imputation will also be accessed based on MAF to determine the accuracy for low frequency variants and at the chromosome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9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8B5C-7351-984C-9312-07A98FD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01BD-DA20-7E4E-92E0-D342A686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Accuracy and speed of imputation will be accessed from 50K SNP marker panel to whole genome level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Imputation accuracy will be accessed based on single/major breed/closely related breed vs multibreed and region-specific vs all regions</a:t>
            </a:r>
          </a:p>
          <a:p>
            <a:endParaRPr lang="en-US" dirty="0"/>
          </a:p>
          <a:p>
            <a:r>
              <a:rPr lang="en-US" dirty="0"/>
              <a:t>Comparison between Beagle and other programs if needed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2BC5-B522-49D3-A3F7-32EFF9B7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Future work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B4CC7A6-33A5-4381-95CB-99B168A6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Pipeline and scripts on GitHub repository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GWAS fine mapping, meta-analysis, and genomic prediction</a:t>
            </a:r>
          </a:p>
          <a:p>
            <a:endParaRPr lang="en-US" dirty="0"/>
          </a:p>
          <a:p>
            <a:r>
              <a:rPr lang="en-US" dirty="0"/>
              <a:t>Additional samples will be helpful in imputation of breeds currently underrepresented in the analysis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Incorporation of pedigree/family information will be useful for long-range haplotype-based imputation using findhap.f90. </a:t>
            </a:r>
          </a:p>
        </p:txBody>
      </p:sp>
    </p:spTree>
    <p:extLst>
      <p:ext uri="{BB962C8B-B14F-4D97-AF65-F5344CB8AC3E}">
        <p14:creationId xmlns:p14="http://schemas.microsoft.com/office/powerpoint/2010/main" val="402737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6BA5-1B40-B44E-AD45-53CD7357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DE9C-A661-B24E-9515-3D2A0014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Vargoat</a:t>
            </a:r>
            <a:r>
              <a:rPr lang="en-US" dirty="0"/>
              <a:t> Imputation discussion group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 and Curt</a:t>
            </a:r>
          </a:p>
          <a:p>
            <a:endParaRPr lang="en-US" dirty="0"/>
          </a:p>
          <a:p>
            <a:r>
              <a:rPr lang="en-US" dirty="0"/>
              <a:t>SCINET Ceres Scientific computing (https://scinet.usda.gov)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1B14B-EFA0-478E-9B0E-4B63A204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219" y="3253352"/>
            <a:ext cx="1446283" cy="1860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6EE2D-ED6D-41D0-8445-CDCDA5D2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530" y="1027906"/>
            <a:ext cx="2229929" cy="17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7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6BA5-1B40-B44E-AD45-53CD7357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Questions/Comments/Discussion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A5148-698D-43CB-BEC5-3DEADCCE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567" y="2315928"/>
            <a:ext cx="4583837" cy="3438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ED8FC-E95B-481A-80C7-CF631CAFD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45"/>
          <a:stretch/>
        </p:blipFill>
        <p:spPr>
          <a:xfrm>
            <a:off x="709127" y="2315928"/>
            <a:ext cx="4843462" cy="42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BBF0-8DD7-4855-B44D-1032D37E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03ED-A263-4D46-A9B3-59C9D411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the study is to develop imputation pipeline from diverse whole genome sequence (WGS) goat population data which will be used in fine mapping, meta-analysis, and 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77742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366E-504F-4D70-86C8-027640F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Study population (1,372 WGS samples)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BB88FFF-2E11-44CF-A6C0-F4B6359D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55" y="2194747"/>
            <a:ext cx="4451585" cy="360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37AD2-0C00-476D-8F27-1F80E1848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94" y="2675440"/>
            <a:ext cx="5336022" cy="29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758F722A-A042-4F10-B9C2-C80E9D4B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Geographical distribution of samples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176DE40-B04F-44D7-95A3-7B6D60A33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99987"/>
              </p:ext>
            </p:extLst>
          </p:nvPr>
        </p:nvGraphicFramePr>
        <p:xfrm>
          <a:off x="997998" y="1909122"/>
          <a:ext cx="2058509" cy="2423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768">
                  <a:extLst>
                    <a:ext uri="{9D8B030D-6E8A-4147-A177-3AD203B41FA5}">
                      <a16:colId xmlns:a16="http://schemas.microsoft.com/office/drawing/2014/main" val="2359129896"/>
                    </a:ext>
                  </a:extLst>
                </a:gridCol>
                <a:gridCol w="866741">
                  <a:extLst>
                    <a:ext uri="{9D8B030D-6E8A-4147-A177-3AD203B41FA5}">
                      <a16:colId xmlns:a16="http://schemas.microsoft.com/office/drawing/2014/main" val="769569220"/>
                    </a:ext>
                  </a:extLst>
                </a:gridCol>
              </a:tblGrid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Number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0975003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Switzerland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3513618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France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2817571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Morocco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2408148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China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5196048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Pakistan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230451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Tanzania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6208321"/>
                  </a:ext>
                </a:extLst>
              </a:tr>
              <a:tr h="30289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Iran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40524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43D428A-01FC-4F54-A5D1-57A68D192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" t="4115" r="1614" b="6689"/>
          <a:stretch/>
        </p:blipFill>
        <p:spPr>
          <a:xfrm>
            <a:off x="4181382" y="1775958"/>
            <a:ext cx="7252317" cy="4243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D1882-9284-4C45-A4FE-824FA9A4F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0" y="4687409"/>
            <a:ext cx="2524347" cy="20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6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366E-504F-4D70-86C8-027640F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Breeds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D410-7A83-4586-B7EF-A4EDD421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115 breeds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97C580-2CB5-47CD-85FC-5690D1BB0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35456"/>
              </p:ext>
            </p:extLst>
          </p:nvPr>
        </p:nvGraphicFramePr>
        <p:xfrm>
          <a:off x="5450889" y="1831789"/>
          <a:ext cx="4450009" cy="3971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9436">
                  <a:extLst>
                    <a:ext uri="{9D8B030D-6E8A-4147-A177-3AD203B41FA5}">
                      <a16:colId xmlns:a16="http://schemas.microsoft.com/office/drawing/2014/main" val="2509699809"/>
                    </a:ext>
                  </a:extLst>
                </a:gridCol>
                <a:gridCol w="1220573">
                  <a:extLst>
                    <a:ext uri="{9D8B030D-6E8A-4147-A177-3AD203B41FA5}">
                      <a16:colId xmlns:a16="http://schemas.microsoft.com/office/drawing/2014/main" val="548018799"/>
                    </a:ext>
                  </a:extLst>
                </a:gridCol>
              </a:tblGrid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Saanen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5099094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Alpine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1777152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JiningGrey</a:t>
                      </a:r>
                      <a:r>
                        <a:rPr lang="en-US" sz="1600" u="none" strike="noStrike" dirty="0">
                          <a:effectLst/>
                        </a:rPr>
                        <a:t> Goat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609820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Angora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217500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Boer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0725079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Korea Native Goat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708683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Grisons striped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3386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Valais Goat (Blacknecked)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3054619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Appenzell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9137990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Booted Goat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8846667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Nera Verzasca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0066541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Peacock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1959117"/>
                  </a:ext>
                </a:extLst>
              </a:tr>
              <a:tr h="305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Toggenburger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160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6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07D4-4E29-5145-9855-D5ADA5D8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Phasing and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C7C0-57A5-8A44-A993-692D67A1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Phasing and imputation with Beagle 5.3 </a:t>
            </a:r>
          </a:p>
          <a:p>
            <a:endParaRPr lang="en-US" dirty="0"/>
          </a:p>
          <a:p>
            <a:r>
              <a:rPr lang="en-US" dirty="0"/>
              <a:t>Reference sequence (</a:t>
            </a:r>
            <a:r>
              <a:rPr lang="en-US" dirty="0" err="1"/>
              <a:t>vcf</a:t>
            </a:r>
            <a:r>
              <a:rPr lang="en-US" dirty="0"/>
              <a:t> format) – haplotype phasing – Hidden Markov method-Baum algorithm</a:t>
            </a:r>
          </a:p>
          <a:p>
            <a:endParaRPr lang="en-US" dirty="0"/>
          </a:p>
          <a:p>
            <a:r>
              <a:rPr lang="en-US" dirty="0"/>
              <a:t>The Beagle 5.3 genotype phasing method is described in:</a:t>
            </a:r>
          </a:p>
          <a:p>
            <a:pPr marL="457200" lvl="1" indent="0">
              <a:buNone/>
            </a:pPr>
            <a:r>
              <a:rPr lang="en-US" dirty="0"/>
              <a:t>B L Browning, X Tian, Y Zhou, and S R Browning (2021) Fast two-stage phasing of large-scale sequence data. Am J Hum Genet 108(10):1880-1890. doi:10.1016/j.ajhg.2021.08.005</a:t>
            </a:r>
          </a:p>
          <a:p>
            <a:endParaRPr lang="en-US" dirty="0"/>
          </a:p>
          <a:p>
            <a:r>
              <a:rPr lang="en-US" dirty="0"/>
              <a:t>The Beagle 5.3 genotype imputation method is described in:</a:t>
            </a:r>
          </a:p>
          <a:p>
            <a:pPr marL="457200" lvl="1" indent="0">
              <a:buNone/>
            </a:pPr>
            <a:r>
              <a:rPr lang="en-US" dirty="0"/>
              <a:t>B L Browning, Y Zhou, and S R Browning (2018). A one-penny imputed genome from next generation reference panels. Am J Hum Genet 103(3):338-348. doi:10.1016/j.ajhg.2018.07.015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4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54B0-E319-4E9A-A937-4D384EEE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Phasing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AFA01A8-E999-430F-BA37-EFC5C81DC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510" r="57743" b="64622"/>
          <a:stretch/>
        </p:blipFill>
        <p:spPr>
          <a:xfrm>
            <a:off x="7996747" y="1201411"/>
            <a:ext cx="3476625" cy="153336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EEB9E-F9E1-4E99-BC87-397C58D31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873" y="2245502"/>
            <a:ext cx="7058879" cy="4351338"/>
          </a:xfrm>
        </p:spPr>
        <p:txBody>
          <a:bodyPr>
            <a:normAutofit/>
          </a:bodyPr>
          <a:lstStyle/>
          <a:p>
            <a:r>
              <a:rPr lang="en-US" dirty="0"/>
              <a:t>Standard parameters are used in Beagle version 5.3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Analysis was done using high performance computing cluster at USDA-ARS</a:t>
            </a:r>
          </a:p>
          <a:p>
            <a:endParaRPr lang="en-US" dirty="0"/>
          </a:p>
          <a:p>
            <a:r>
              <a:rPr lang="en-US" dirty="0"/>
              <a:t>Computational time Chr1</a:t>
            </a:r>
          </a:p>
          <a:p>
            <a:pPr lvl="1"/>
            <a:r>
              <a:rPr lang="en-US" sz="2000" dirty="0"/>
              <a:t>Burin iteration: 20 minutes 17 seconds</a:t>
            </a:r>
          </a:p>
          <a:p>
            <a:pPr lvl="1"/>
            <a:r>
              <a:rPr lang="en-US" sz="2000" dirty="0"/>
              <a:t>Haplotype phasing time: 1 </a:t>
            </a:r>
            <a:r>
              <a:rPr lang="en-US" sz="2000" dirty="0" err="1"/>
              <a:t>hr</a:t>
            </a:r>
            <a:r>
              <a:rPr lang="en-US" sz="2000" dirty="0"/>
              <a:t> 2 minutes 0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27F2A-8A70-49A8-9639-34EBB50D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747" y="2969684"/>
            <a:ext cx="3761380" cy="34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54B0-E319-4E9A-A937-4D384EEE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Phasing results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02D409-EA22-4AAB-8404-6D7850FAB7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1470" y="1712323"/>
            <a:ext cx="4776290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B318D6-7A7F-4A38-80EC-C3E93AD5C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346"/>
          <a:stretch/>
        </p:blipFill>
        <p:spPr>
          <a:xfrm>
            <a:off x="1040852" y="1825625"/>
            <a:ext cx="4942903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907B-8F46-4B7A-8704-C32B93D8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(50K to WGS) </a:t>
            </a:r>
            <a:r>
              <a:rPr lang="en-US" dirty="0">
                <a:solidFill>
                  <a:srgbClr val="FF0000"/>
                </a:solidFill>
              </a:rPr>
              <a:t>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E7C3-5014-4DF2-8C91-D45619639E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3,197 animals with 46,654 autosomal markers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QC filtered data set was used as in </a:t>
            </a:r>
            <a:r>
              <a:rPr lang="en-US" dirty="0" err="1"/>
              <a:t>Colli</a:t>
            </a:r>
            <a:r>
              <a:rPr lang="en-US" dirty="0"/>
              <a:t> et al. 2018 (</a:t>
            </a:r>
            <a:r>
              <a:rPr lang="en-US" sz="2000" dirty="0"/>
              <a:t>Genome-wide SNP profiling of worldwide goat populations…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Analysis: </a:t>
            </a:r>
          </a:p>
          <a:p>
            <a:pPr lvl="1"/>
            <a:r>
              <a:rPr lang="en-US" dirty="0"/>
              <a:t>Single region reference (African) to African samples and</a:t>
            </a:r>
          </a:p>
          <a:p>
            <a:pPr lvl="1"/>
            <a:r>
              <a:rPr lang="en-US"/>
              <a:t>all </a:t>
            </a:r>
            <a:r>
              <a:rPr lang="en-US" dirty="0"/>
              <a:t>region data to all samples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A96E3CF-CAB7-4442-84CC-77785F4F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174033"/>
            <a:ext cx="5520883" cy="27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690C5-213F-4FFC-8C6D-BEADCBB973D7}"/>
              </a:ext>
            </a:extLst>
          </p:cNvPr>
          <p:cNvSpPr txBox="1"/>
          <p:nvPr/>
        </p:nvSpPr>
        <p:spPr>
          <a:xfrm>
            <a:off x="8569170" y="5403056"/>
            <a:ext cx="3123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Colli</a:t>
            </a:r>
            <a:r>
              <a:rPr lang="en-US" sz="1400" dirty="0"/>
              <a:t> et al., Genet </a:t>
            </a:r>
            <a:r>
              <a:rPr lang="en-US" sz="1400" dirty="0" err="1"/>
              <a:t>Sel</a:t>
            </a:r>
            <a:r>
              <a:rPr lang="en-US" sz="1400" dirty="0"/>
              <a:t> </a:t>
            </a:r>
            <a:r>
              <a:rPr lang="en-US" sz="1400" dirty="0" err="1"/>
              <a:t>Evol</a:t>
            </a:r>
            <a:r>
              <a:rPr lang="en-US" sz="1400" dirty="0"/>
              <a:t> 50, 58 (2018)</a:t>
            </a:r>
          </a:p>
        </p:txBody>
      </p:sp>
    </p:spTree>
    <p:extLst>
      <p:ext uri="{BB962C8B-B14F-4D97-AF65-F5344CB8AC3E}">
        <p14:creationId xmlns:p14="http://schemas.microsoft.com/office/powerpoint/2010/main" val="189583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755</Words>
  <Application>Microsoft Office PowerPoint</Application>
  <PresentationFormat>Widescreen</PresentationFormat>
  <Paragraphs>129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Phasing and Imputation of 1,372 Diverse Goat Whole Genome Sequence Data : Optimal Strategies</vt:lpstr>
      <vt:lpstr>Objectives of the study</vt:lpstr>
      <vt:lpstr>Study population (1,372 WGS samples)</vt:lpstr>
      <vt:lpstr>Geographical distribution of samples</vt:lpstr>
      <vt:lpstr>Breeds</vt:lpstr>
      <vt:lpstr>Phasing and Imputation</vt:lpstr>
      <vt:lpstr>Phasing </vt:lpstr>
      <vt:lpstr>Phasing results</vt:lpstr>
      <vt:lpstr>Imputation (50K to WGS) running</vt:lpstr>
      <vt:lpstr>Accuracy estimation </vt:lpstr>
      <vt:lpstr>Next step</vt:lpstr>
      <vt:lpstr>Future work</vt:lpstr>
      <vt:lpstr>Acknowledgements</vt:lpstr>
      <vt:lpstr>Questions/Comments/Discussion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Imputation strategy</dc:title>
  <dc:creator>Neupane, Mahesh</dc:creator>
  <cp:lastModifiedBy>Neupane, Mahesh - ARS</cp:lastModifiedBy>
  <cp:revision>119</cp:revision>
  <dcterms:created xsi:type="dcterms:W3CDTF">2020-12-09T01:33:14Z</dcterms:created>
  <dcterms:modified xsi:type="dcterms:W3CDTF">2022-07-21T13:01:25Z</dcterms:modified>
</cp:coreProperties>
</file>